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2" r:id="rId11"/>
    <p:sldId id="263" r:id="rId12"/>
    <p:sldId id="264" r:id="rId13"/>
    <p:sldId id="269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EBB04-E417-48E3-934C-11ACFC2C62F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51BDF9-6EA9-4D6C-B5A6-CBEF98C1B39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Интенсивное развитие органов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Становление функциональных систем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0CF2C9-2F68-4A31-96EE-915B5FD01746}" type="parTrans" cxnId="{F0C06A6E-FA85-46ED-B9A1-CAD2F437FFBB}">
      <dgm:prSet/>
      <dgm:spPr/>
      <dgm:t>
        <a:bodyPr/>
        <a:lstStyle/>
        <a:p>
          <a:endParaRPr lang="ru-RU"/>
        </a:p>
      </dgm:t>
    </dgm:pt>
    <dgm:pt modelId="{5527B199-F23F-4CCB-AEFD-143A43141D71}" type="sibTrans" cxnId="{F0C06A6E-FA85-46ED-B9A1-CAD2F437FFBB}">
      <dgm:prSet/>
      <dgm:spPr/>
      <dgm:t>
        <a:bodyPr/>
        <a:lstStyle/>
        <a:p>
          <a:endParaRPr lang="ru-RU"/>
        </a:p>
      </dgm:t>
    </dgm:pt>
    <dgm:pt modelId="{2FC4D19B-47EC-46F2-B8D0-CD9BABDE3DC2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многих психических функций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032582-068E-4469-BD06-EC988AC36564}" type="parTrans" cxnId="{8EAEDFC3-9BA9-4602-9784-CF264BFB36A6}">
      <dgm:prSet/>
      <dgm:spPr/>
      <dgm:t>
        <a:bodyPr/>
        <a:lstStyle/>
        <a:p>
          <a:endParaRPr lang="ru-RU"/>
        </a:p>
      </dgm:t>
    </dgm:pt>
    <dgm:pt modelId="{295217DE-E36E-42E7-B093-36B377103276}" type="sibTrans" cxnId="{8EAEDFC3-9BA9-4602-9784-CF264BFB36A6}">
      <dgm:prSet/>
      <dgm:spPr/>
      <dgm:t>
        <a:bodyPr/>
        <a:lstStyle/>
        <a:p>
          <a:endParaRPr lang="ru-RU"/>
        </a:p>
      </dgm:t>
    </dgm:pt>
    <dgm:pt modelId="{6D619B39-F12A-4077-9394-F92A14C0D433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Фундамент формирования навыков самообслуживания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7F381-08F1-4EBF-91E9-F2FD6310CBB6}" type="parTrans" cxnId="{E7B6D083-455F-4E9B-9834-E1ECFADFAA96}">
      <dgm:prSet/>
      <dgm:spPr/>
      <dgm:t>
        <a:bodyPr/>
        <a:lstStyle/>
        <a:p>
          <a:endParaRPr lang="ru-RU"/>
        </a:p>
      </dgm:t>
    </dgm:pt>
    <dgm:pt modelId="{44C8B78C-E594-40A0-B3AD-9E917BDBE754}" type="sibTrans" cxnId="{E7B6D083-455F-4E9B-9834-E1ECFADFAA96}">
      <dgm:prSet/>
      <dgm:spPr/>
      <dgm:t>
        <a:bodyPr/>
        <a:lstStyle/>
        <a:p>
          <a:endParaRPr lang="ru-RU"/>
        </a:p>
      </dgm:t>
    </dgm:pt>
    <dgm:pt modelId="{3EB5A1A6-16AA-42D2-82C3-3C12571E57B9}" type="pres">
      <dgm:prSet presAssocID="{673EBB04-E417-48E3-934C-11ACFC2C62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3A8D7-C045-41E1-ACCA-4E03C08E13DE}" type="pres">
      <dgm:prSet presAssocID="{1A51BDF9-6EA9-4D6C-B5A6-CBEF98C1B3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F1488-311E-4CA8-B240-47C368AA7A56}" type="pres">
      <dgm:prSet presAssocID="{5527B199-F23F-4CCB-AEFD-143A43141D71}" presName="sibTrans" presStyleCnt="0"/>
      <dgm:spPr/>
    </dgm:pt>
    <dgm:pt modelId="{1062FE72-8D1C-4EB8-B1D4-1CA9324DCEC0}" type="pres">
      <dgm:prSet presAssocID="{2FC4D19B-47EC-46F2-B8D0-CD9BABDE3D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918AF-F0D8-4182-921C-836ECAE1A3FF}" type="pres">
      <dgm:prSet presAssocID="{295217DE-E36E-42E7-B093-36B377103276}" presName="sibTrans" presStyleCnt="0"/>
      <dgm:spPr/>
    </dgm:pt>
    <dgm:pt modelId="{C7BF4F95-FE8A-42CC-96B8-393D423CC1D5}" type="pres">
      <dgm:prSet presAssocID="{6D619B39-F12A-4077-9394-F92A14C0D4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FC7870-4F0E-4306-9CE4-C7EDC51950FD}" type="presOf" srcId="{2FC4D19B-47EC-46F2-B8D0-CD9BABDE3DC2}" destId="{1062FE72-8D1C-4EB8-B1D4-1CA9324DCEC0}" srcOrd="0" destOrd="0" presId="urn:microsoft.com/office/officeart/2005/8/layout/default#1"/>
    <dgm:cxn modelId="{8EAEDFC3-9BA9-4602-9784-CF264BFB36A6}" srcId="{673EBB04-E417-48E3-934C-11ACFC2C62FF}" destId="{2FC4D19B-47EC-46F2-B8D0-CD9BABDE3DC2}" srcOrd="1" destOrd="0" parTransId="{C6032582-068E-4469-BD06-EC988AC36564}" sibTransId="{295217DE-E36E-42E7-B093-36B377103276}"/>
    <dgm:cxn modelId="{F14259C2-50DC-465B-8EB1-8146C60ADC52}" type="presOf" srcId="{1A51BDF9-6EA9-4D6C-B5A6-CBEF98C1B393}" destId="{9C63A8D7-C045-41E1-ACCA-4E03C08E13DE}" srcOrd="0" destOrd="0" presId="urn:microsoft.com/office/officeart/2005/8/layout/default#1"/>
    <dgm:cxn modelId="{F0C06A6E-FA85-46ED-B9A1-CAD2F437FFBB}" srcId="{673EBB04-E417-48E3-934C-11ACFC2C62FF}" destId="{1A51BDF9-6EA9-4D6C-B5A6-CBEF98C1B393}" srcOrd="0" destOrd="0" parTransId="{F90CF2C9-2F68-4A31-96EE-915B5FD01746}" sibTransId="{5527B199-F23F-4CCB-AEFD-143A43141D71}"/>
    <dgm:cxn modelId="{AD3E288C-8CD1-418D-A4C2-43BC67B6B249}" type="presOf" srcId="{673EBB04-E417-48E3-934C-11ACFC2C62FF}" destId="{3EB5A1A6-16AA-42D2-82C3-3C12571E57B9}" srcOrd="0" destOrd="0" presId="urn:microsoft.com/office/officeart/2005/8/layout/default#1"/>
    <dgm:cxn modelId="{E7B6D083-455F-4E9B-9834-E1ECFADFAA96}" srcId="{673EBB04-E417-48E3-934C-11ACFC2C62FF}" destId="{6D619B39-F12A-4077-9394-F92A14C0D433}" srcOrd="2" destOrd="0" parTransId="{5767F381-08F1-4EBF-91E9-F2FD6310CBB6}" sibTransId="{44C8B78C-E594-40A0-B3AD-9E917BDBE754}"/>
    <dgm:cxn modelId="{BE97F0B2-E2B1-4220-8F0B-42C56428BA8A}" type="presOf" srcId="{6D619B39-F12A-4077-9394-F92A14C0D433}" destId="{C7BF4F95-FE8A-42CC-96B8-393D423CC1D5}" srcOrd="0" destOrd="0" presId="urn:microsoft.com/office/officeart/2005/8/layout/default#1"/>
    <dgm:cxn modelId="{A972DE18-84DB-467D-BB8E-B0739FB12B5D}" type="presParOf" srcId="{3EB5A1A6-16AA-42D2-82C3-3C12571E57B9}" destId="{9C63A8D7-C045-41E1-ACCA-4E03C08E13DE}" srcOrd="0" destOrd="0" presId="urn:microsoft.com/office/officeart/2005/8/layout/default#1"/>
    <dgm:cxn modelId="{3E578991-C4D0-4D96-AB29-964D7731ABBC}" type="presParOf" srcId="{3EB5A1A6-16AA-42D2-82C3-3C12571E57B9}" destId="{4E7F1488-311E-4CA8-B240-47C368AA7A56}" srcOrd="1" destOrd="0" presId="urn:microsoft.com/office/officeart/2005/8/layout/default#1"/>
    <dgm:cxn modelId="{5018587D-8093-4CAA-915B-382DC5746954}" type="presParOf" srcId="{3EB5A1A6-16AA-42D2-82C3-3C12571E57B9}" destId="{1062FE72-8D1C-4EB8-B1D4-1CA9324DCEC0}" srcOrd="2" destOrd="0" presId="urn:microsoft.com/office/officeart/2005/8/layout/default#1"/>
    <dgm:cxn modelId="{DB537E61-61A2-4772-A4DB-7DEF9611D218}" type="presParOf" srcId="{3EB5A1A6-16AA-42D2-82C3-3C12571E57B9}" destId="{F3A918AF-F0D8-4182-921C-836ECAE1A3FF}" srcOrd="3" destOrd="0" presId="urn:microsoft.com/office/officeart/2005/8/layout/default#1"/>
    <dgm:cxn modelId="{3B8BD547-3C3C-4DB5-9AC8-4BF18D28611E}" type="presParOf" srcId="{3EB5A1A6-16AA-42D2-82C3-3C12571E57B9}" destId="{C7BF4F95-FE8A-42CC-96B8-393D423CC1D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A8D7-C045-41E1-ACCA-4E03C08E13DE}">
      <dsp:nvSpPr>
        <dsp:cNvPr id="0" name=""/>
        <dsp:cNvSpPr/>
      </dsp:nvSpPr>
      <dsp:spPr>
        <a:xfrm>
          <a:off x="0" y="704638"/>
          <a:ext cx="2571749" cy="154305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Интенсивное развитие органов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Становление функциональных систем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04638"/>
        <a:ext cx="2571749" cy="1543050"/>
      </dsp:txXfrm>
    </dsp:sp>
    <dsp:sp modelId="{1062FE72-8D1C-4EB8-B1D4-1CA9324DCEC0}">
      <dsp:nvSpPr>
        <dsp:cNvPr id="0" name=""/>
        <dsp:cNvSpPr/>
      </dsp:nvSpPr>
      <dsp:spPr>
        <a:xfrm>
          <a:off x="2828925" y="704638"/>
          <a:ext cx="2571749" cy="154305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многих психических функций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25" y="704638"/>
        <a:ext cx="2571749" cy="1543050"/>
      </dsp:txXfrm>
    </dsp:sp>
    <dsp:sp modelId="{C7BF4F95-FE8A-42CC-96B8-393D423CC1D5}">
      <dsp:nvSpPr>
        <dsp:cNvPr id="0" name=""/>
        <dsp:cNvSpPr/>
      </dsp:nvSpPr>
      <dsp:spPr>
        <a:xfrm>
          <a:off x="5657849" y="704638"/>
          <a:ext cx="2571749" cy="1543050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Фундамент формирования навыков самообслуживания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7849" y="70463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AB85FA-8AEA-4FDE-8E1B-BC5F1D01C773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9E396-5B28-4F0A-A0D8-B3038A1886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247083"/>
            <a:ext cx="7851648" cy="1224136"/>
          </a:xfrm>
        </p:spPr>
        <p:txBody>
          <a:bodyPr>
            <a:noAutofit/>
          </a:bodyPr>
          <a:lstStyle/>
          <a:p>
            <a:pPr algn="ctr"/>
            <a:endParaRPr 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96752"/>
            <a:ext cx="7854696" cy="5400600"/>
          </a:xfrm>
        </p:spPr>
        <p:txBody>
          <a:bodyPr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ДОКЛАД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Тема: «Развитие мелкой моторики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у детей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2-3 лет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Аткачёва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</a:p>
          <a:p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Игры с природным материалом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H:\для педсовета\SAM_4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0445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H:\для педсовета\SAM_4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96044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Picture 2" descr="https://ds05.infourok.ru/uploads/ex/0ae3/0008bd72-1edd6352/hello_html_542a84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10445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cdn.imgbb.ru/user/66/668091/201411/9f0fea8ce95d3e90cc641023b3362e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4032448" cy="266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Продуктивные виды деятельности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home\Pictures\Ярмарка и КГН\100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38437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2" descr="https://azbuka-uma.by/sites/default/files/images/play-dough-game-12438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24036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645024"/>
            <a:ext cx="345638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Игры с авторскими пособиями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3" descr="C:\Users\home\Desktop\SAM_4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674225" cy="288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home\Desktop\21sx2qdvmaboo5147rimjdh6g-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38437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home\Desktop\Bezimyanni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41987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Авторские пособия своими руками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C:\Users\home\Pictures\2016-04-03 бб\бб 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63713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home\Pictures\кгн\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6724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home\Pictures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77072"/>
            <a:ext cx="36724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home\Pictures\2019-11-10\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77072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79208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Педагогическая идея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8074096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Активное участие воспитанников в игровой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Использование разнообразных методов и приёмов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Создание благоприятных условий</a:t>
            </a:r>
          </a:p>
          <a:p>
            <a:pPr lvl="0"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Систематическая и целенаправленная поддержка педагогом различных форм детской деятельности и инициативы.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4752528"/>
          </a:xfrm>
        </p:spPr>
        <p:txBody>
          <a:bodyPr>
            <a:normAutofit/>
          </a:bodyPr>
          <a:lstStyle/>
          <a:p>
            <a:pPr algn="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«Руки - инструмент тонкий и «настраиваются» они в течение долгого времени».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В.В. Сухомлинский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«Истоки способностей и дарований детей – на кончиках их пальцев»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В.В. Сухомлинский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Мелкая моторика </a:t>
            </a:r>
            <a:r>
              <a:rPr lang="ru-RU" sz="3600" dirty="0" smtClean="0"/>
              <a:t>– это совокупность скоординированных действий человека, направленных на выполнение точных мелких движений кистями и пальцами рук.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Необходимое условие освоения ребёнком большинства видов творческой и бытовой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Работа речевых и мыслительных центров головного мозга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Один из показателей интеллектуальной готовности к школьному обучению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Ранний возраст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771800" y="4437113"/>
            <a:ext cx="3672408" cy="2232248"/>
            <a:chOff x="4283571" y="2125320"/>
            <a:chExt cx="3375421" cy="226326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83571" y="2125320"/>
              <a:ext cx="3375421" cy="2234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3600" b="1" u="sng" dirty="0" smtClean="0">
                  <a:solidFill>
                    <a:schemeClr val="accent1">
                      <a:lumMod val="50000"/>
                    </a:schemeClr>
                  </a:solidFill>
                </a:rPr>
                <a:t>Здоровье</a:t>
              </a:r>
            </a:p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Физическое </a:t>
              </a:r>
            </a:p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  Психическое</a:t>
              </a:r>
            </a:p>
            <a:p>
              <a:pPr lvl="1" algn="ctr"/>
              <a:r>
                <a:rPr lang="ru-RU" sz="2800" b="1" dirty="0" smtClean="0">
                  <a:solidFill>
                    <a:schemeClr val="tx1"/>
                  </a:solidFill>
                </a:rPr>
                <a:t>Эмоциональное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83571" y="2363331"/>
              <a:ext cx="3375421" cy="20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13" name="Стрелка вниз 12"/>
          <p:cNvSpPr/>
          <p:nvPr/>
        </p:nvSpPr>
        <p:spPr>
          <a:xfrm>
            <a:off x="1475656" y="3356992"/>
            <a:ext cx="484632" cy="97840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55976" y="3356992"/>
            <a:ext cx="484632" cy="97840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36296" y="3356992"/>
            <a:ext cx="484632" cy="97840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Методологическая база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«Правильная организация различных видов детской деятельности и систематическое применение тренировочных упражнений способствуют достижению хороших результатов в развитии пальцевой моторики рук»</a:t>
            </a:r>
          </a:p>
          <a:p>
            <a:pPr algn="r">
              <a:buNone/>
            </a:pPr>
            <a:r>
              <a:rPr lang="ru-RU" i="1" dirty="0" smtClean="0"/>
              <a:t> </a:t>
            </a:r>
            <a:r>
              <a:rPr lang="ru-RU" sz="2800" b="1" i="1" dirty="0" smtClean="0"/>
              <a:t>Кольцова М.М.</a:t>
            </a:r>
          </a:p>
          <a:p>
            <a:pPr algn="ctr">
              <a:buNone/>
            </a:pPr>
            <a:r>
              <a:rPr lang="ru-RU" sz="2800" b="1" dirty="0" smtClean="0"/>
              <a:t>Павлов И.П.</a:t>
            </a:r>
          </a:p>
          <a:p>
            <a:pPr algn="ctr">
              <a:buNone/>
            </a:pPr>
            <a:r>
              <a:rPr lang="ru-RU" sz="2800" b="1" dirty="0" err="1" smtClean="0"/>
              <a:t>Лурия</a:t>
            </a:r>
            <a:r>
              <a:rPr lang="ru-RU" sz="2800" b="1" dirty="0" smtClean="0"/>
              <a:t> А.Р.</a:t>
            </a:r>
          </a:p>
          <a:p>
            <a:pPr algn="ctr">
              <a:buNone/>
            </a:pPr>
            <a:r>
              <a:rPr lang="ru-RU" sz="2800" b="1" dirty="0" err="1" smtClean="0"/>
              <a:t>Эльконин</a:t>
            </a:r>
            <a:r>
              <a:rPr lang="ru-RU" sz="2800" b="1" dirty="0" smtClean="0"/>
              <a:t> Д.Б.</a:t>
            </a:r>
          </a:p>
          <a:p>
            <a:pPr algn="ctr">
              <a:buNone/>
            </a:pPr>
            <a:r>
              <a:rPr lang="ru-RU" sz="2800" b="1" dirty="0" err="1" smtClean="0"/>
              <a:t>Монтессори</a:t>
            </a:r>
            <a:r>
              <a:rPr lang="ru-RU" sz="2800" b="1" dirty="0" smtClean="0"/>
              <a:t> М.</a:t>
            </a:r>
          </a:p>
          <a:p>
            <a:pPr algn="ctr">
              <a:buNone/>
            </a:pPr>
            <a:r>
              <a:rPr lang="ru-RU" sz="2800" b="1" dirty="0" smtClean="0"/>
              <a:t>Сухомлинский В.А.</a:t>
            </a:r>
          </a:p>
          <a:p>
            <a:pPr algn="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Виды методик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И.А. Ермакова </a:t>
            </a:r>
            <a:r>
              <a:rPr lang="ru-RU" sz="4000" dirty="0" smtClean="0"/>
              <a:t>«Развитие мелкой моторики малышей»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Е.А. </a:t>
            </a:r>
            <a:r>
              <a:rPr lang="ru-RU" sz="4000" b="1" dirty="0" err="1" smtClean="0"/>
              <a:t>Янушко</a:t>
            </a:r>
            <a:r>
              <a:rPr lang="ru-RU" sz="4000" b="1" dirty="0" smtClean="0"/>
              <a:t> </a:t>
            </a:r>
            <a:r>
              <a:rPr lang="ru-RU" sz="4000" dirty="0" smtClean="0"/>
              <a:t>«Развитие мелкой моторики у детей раннего возраста»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smtClean="0"/>
              <a:t>М.В. </a:t>
            </a:r>
            <a:r>
              <a:rPr lang="ru-RU" sz="4000" b="1" dirty="0" err="1" smtClean="0"/>
              <a:t>Гмошинская</a:t>
            </a:r>
            <a:r>
              <a:rPr lang="ru-RU" sz="4000" b="1" dirty="0" smtClean="0"/>
              <a:t> </a:t>
            </a:r>
            <a:r>
              <a:rPr lang="ru-RU" sz="4000" dirty="0" smtClean="0"/>
              <a:t>«Художники в </a:t>
            </a:r>
            <a:r>
              <a:rPr lang="ru-RU" sz="4000" dirty="0" err="1" smtClean="0"/>
              <a:t>памперсах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Предметно-пространственная развивающая среда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6" descr="C:\Users\home\Pictures\2016-04-03 бб\бб 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297730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home\Pictures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65712"/>
            <a:ext cx="316835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home\Pictures\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37112"/>
            <a:ext cx="3024336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zdravia.org/media/rokgallery/5/56b8ae32-aaf5-43cd-df25-7ec637a230fb/%D0%B7%D0%BE%D0%BD%D0%B0%20%D0%B7%D0%B0%D0%BD%D1%8F%D1%82%D0%B8%D0%B9%20%D0%B4%D0%BB%D1%8F%20%D0%9E%D0%A2-%D0%BC%D0%B5%D0%BB%D0%BA%D0%BE%D0%B9%20%D0%BC%D0%BE%D1%82%D0%BE%D1%80%D0%B8%D0%BA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44824"/>
            <a:ext cx="316835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dou12.ivedu.ru/thumbs_orig/gruppa_romashka/proekt_17-18/proekt/image-0-02-04-f7ac08bf8c3d9a604d1e4d220e2ba4c2d3548166a4b9376ab838ef39272ebad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44824"/>
            <a:ext cx="277180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Средства развития мелкой  моторики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home\Desktop\troe-detey-vypolnyayut-palchikovuyu-gimnasti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919984" cy="2565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home\Desktop\image.jpg.2db015a1781d00e98c0a86ff439f93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31236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home\Desktop\11_20120221_1214324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337370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Игры с предметами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:\для педсовета\SAM_44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520280" cy="2088232"/>
          </a:xfrm>
          <a:prstGeom prst="rect">
            <a:avLst/>
          </a:prstGeom>
          <a:noFill/>
        </p:spPr>
      </p:pic>
      <p:pic>
        <p:nvPicPr>
          <p:cNvPr id="6" name="Picture 4" descr="C:\Users\home\Pictures\Ярмарка и КГН\100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880320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home\Desktop\SAM_4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2952328" cy="2088232"/>
          </a:xfrm>
          <a:prstGeom prst="rect">
            <a:avLst/>
          </a:prstGeom>
          <a:noFill/>
        </p:spPr>
      </p:pic>
      <p:pic>
        <p:nvPicPr>
          <p:cNvPr id="18439" name="Picture 7" descr="C:\Users\home\Desktop\detsad-124500-14337806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2952328" cy="2052228"/>
          </a:xfrm>
          <a:prstGeom prst="rect">
            <a:avLst/>
          </a:prstGeom>
          <a:noFill/>
        </p:spPr>
      </p:pic>
      <p:pic>
        <p:nvPicPr>
          <p:cNvPr id="18441" name="Picture 9" descr="https://www.maam.ru/upload/blogs/detsad-1215544-14984997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861048"/>
            <a:ext cx="2952328" cy="2232248"/>
          </a:xfrm>
          <a:prstGeom prst="rect">
            <a:avLst/>
          </a:prstGeom>
          <a:noFill/>
        </p:spPr>
      </p:pic>
      <p:pic>
        <p:nvPicPr>
          <p:cNvPr id="18443" name="Picture 11" descr="https://www.maam.ru/upload/blogs/detsad-240391-145560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861048"/>
            <a:ext cx="259228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237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«Истоки способностей и дарований детей – на кончиках их пальцев» В.В. Сухомлинский</vt:lpstr>
      <vt:lpstr>Актуальность</vt:lpstr>
      <vt:lpstr>Ранний возраст</vt:lpstr>
      <vt:lpstr>Методологическая база</vt:lpstr>
      <vt:lpstr>Виды методик</vt:lpstr>
      <vt:lpstr>Предметно-пространственная развивающая среда</vt:lpstr>
      <vt:lpstr>Средства развития мелкой  моторики</vt:lpstr>
      <vt:lpstr>Игры с предметами</vt:lpstr>
      <vt:lpstr>Игры с природным материалом</vt:lpstr>
      <vt:lpstr>Продуктивные виды деятельности</vt:lpstr>
      <vt:lpstr>Игры с авторскими пособиями</vt:lpstr>
      <vt:lpstr>Авторские пособия своими руками</vt:lpstr>
      <vt:lpstr>Педагогическая идея</vt:lpstr>
      <vt:lpstr>«Руки - инструмент тонкий и «настраиваются» они в течение долгого времени». В.В. Сухомлинский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36</cp:revision>
  <dcterms:created xsi:type="dcterms:W3CDTF">2020-03-22T13:13:39Z</dcterms:created>
  <dcterms:modified xsi:type="dcterms:W3CDTF">2020-04-29T12:53:45Z</dcterms:modified>
</cp:coreProperties>
</file>